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9"/>
  </p:notesMasterIdLst>
  <p:sldIdLst>
    <p:sldId id="256" r:id="rId2"/>
    <p:sldId id="258" r:id="rId3"/>
    <p:sldId id="272" r:id="rId4"/>
    <p:sldId id="257" r:id="rId5"/>
    <p:sldId id="261" r:id="rId6"/>
    <p:sldId id="260" r:id="rId7"/>
    <p:sldId id="262" r:id="rId8"/>
    <p:sldId id="269" r:id="rId9"/>
    <p:sldId id="270" r:id="rId10"/>
    <p:sldId id="271" r:id="rId11"/>
    <p:sldId id="259" r:id="rId12"/>
    <p:sldId id="274" r:id="rId13"/>
    <p:sldId id="268" r:id="rId14"/>
    <p:sldId id="275" r:id="rId15"/>
    <p:sldId id="266" r:id="rId16"/>
    <p:sldId id="276" r:id="rId17"/>
    <p:sldId id="277" r:id="rId1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60" autoAdjust="0"/>
  </p:normalViewPr>
  <p:slideViewPr>
    <p:cSldViewPr>
      <p:cViewPr varScale="1">
        <p:scale>
          <a:sx n="70" d="100"/>
          <a:sy n="70" d="100"/>
        </p:scale>
        <p:origin x="-1350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25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47" d="100"/>
          <a:sy n="47" d="100"/>
        </p:scale>
        <p:origin x="-2194" y="-96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D53D75E-0E8A-4FEE-9F5E-F3FF765637A6}" type="datetimeFigureOut">
              <a:rPr lang="en-US" smtClean="0"/>
              <a:pPr/>
              <a:t>3/1/2015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036662A-6166-4874-AC33-F7FF6C76C396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804861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36662A-6166-4874-AC33-F7FF6C76C396}" type="slidenum">
              <a:rPr lang="en-GB" smtClean="0"/>
              <a:pPr/>
              <a:t>12</a:t>
            </a:fld>
            <a:endParaRPr lang="en-GB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F0FF2A-5FBA-4BE1-BDB1-2478C7FD53CA}" type="datetimeFigureOut">
              <a:rPr lang="en-US" smtClean="0"/>
              <a:pPr/>
              <a:t>3/1/2015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40EF1F-3F6A-4ED6-A82B-BB71B4DB1D42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F0FF2A-5FBA-4BE1-BDB1-2478C7FD53CA}" type="datetimeFigureOut">
              <a:rPr lang="en-US" smtClean="0"/>
              <a:pPr/>
              <a:t>3/1/2015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40EF1F-3F6A-4ED6-A82B-BB71B4DB1D42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F0FF2A-5FBA-4BE1-BDB1-2478C7FD53CA}" type="datetimeFigureOut">
              <a:rPr lang="en-US" smtClean="0"/>
              <a:pPr/>
              <a:t>3/1/2015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40EF1F-3F6A-4ED6-A82B-BB71B4DB1D42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F0FF2A-5FBA-4BE1-BDB1-2478C7FD53CA}" type="datetimeFigureOut">
              <a:rPr lang="en-US" smtClean="0"/>
              <a:pPr/>
              <a:t>3/1/2015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40EF1F-3F6A-4ED6-A82B-BB71B4DB1D42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F0FF2A-5FBA-4BE1-BDB1-2478C7FD53CA}" type="datetimeFigureOut">
              <a:rPr lang="en-US" smtClean="0"/>
              <a:pPr/>
              <a:t>3/1/2015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40EF1F-3F6A-4ED6-A82B-BB71B4DB1D42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F0FF2A-5FBA-4BE1-BDB1-2478C7FD53CA}" type="datetimeFigureOut">
              <a:rPr lang="en-US" smtClean="0"/>
              <a:pPr/>
              <a:t>3/1/2015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40EF1F-3F6A-4ED6-A82B-BB71B4DB1D42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F0FF2A-5FBA-4BE1-BDB1-2478C7FD53CA}" type="datetimeFigureOut">
              <a:rPr lang="en-US" smtClean="0"/>
              <a:pPr/>
              <a:t>3/1/2015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40EF1F-3F6A-4ED6-A82B-BB71B4DB1D42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F0FF2A-5FBA-4BE1-BDB1-2478C7FD53CA}" type="datetimeFigureOut">
              <a:rPr lang="en-US" smtClean="0"/>
              <a:pPr/>
              <a:t>3/1/2015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40EF1F-3F6A-4ED6-A82B-BB71B4DB1D42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F0FF2A-5FBA-4BE1-BDB1-2478C7FD53CA}" type="datetimeFigureOut">
              <a:rPr lang="en-US" smtClean="0"/>
              <a:pPr/>
              <a:t>3/1/2015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40EF1F-3F6A-4ED6-A82B-BB71B4DB1D42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F0FF2A-5FBA-4BE1-BDB1-2478C7FD53CA}" type="datetimeFigureOut">
              <a:rPr lang="en-US" smtClean="0"/>
              <a:pPr/>
              <a:t>3/1/2015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40EF1F-3F6A-4ED6-A82B-BB71B4DB1D42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F0FF2A-5FBA-4BE1-BDB1-2478C7FD53CA}" type="datetimeFigureOut">
              <a:rPr lang="en-US" smtClean="0"/>
              <a:pPr/>
              <a:t>3/1/2015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40EF1F-3F6A-4ED6-A82B-BB71B4DB1D42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CF0FF2A-5FBA-4BE1-BDB1-2478C7FD53CA}" type="datetimeFigureOut">
              <a:rPr lang="en-US" smtClean="0"/>
              <a:pPr/>
              <a:t>3/1/2015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B40EF1F-3F6A-4ED6-A82B-BB71B4DB1D42}" type="slidenum">
              <a:rPr lang="en-GB" smtClean="0"/>
              <a:pPr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3.jpeg"/><Relationship Id="rId4" Type="http://schemas.openxmlformats.org/officeDocument/2006/relationships/image" Target="../media/image22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7.png"/><Relationship Id="rId4" Type="http://schemas.openxmlformats.org/officeDocument/2006/relationships/image" Target="../media/image26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gif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1.gif"/><Relationship Id="rId4" Type="http://schemas.openxmlformats.org/officeDocument/2006/relationships/image" Target="../media/image30.gi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4.jpeg"/><Relationship Id="rId5" Type="http://schemas.openxmlformats.org/officeDocument/2006/relationships/image" Target="../media/image33.jpeg"/><Relationship Id="rId4" Type="http://schemas.openxmlformats.org/officeDocument/2006/relationships/image" Target="../media/image32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1026" name="Picture 2" descr="C:\Users\RAFAELLA\Desktop\the-moliner-house-09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57224" y="571480"/>
            <a:ext cx="6929486" cy="5162469"/>
          </a:xfrm>
          <a:prstGeom prst="rect">
            <a:avLst/>
          </a:prstGeom>
          <a:noFill/>
        </p:spPr>
      </p:pic>
      <p:sp>
        <p:nvSpPr>
          <p:cNvPr id="12" name="TextBox 11"/>
          <p:cNvSpPr txBox="1"/>
          <p:nvPr/>
        </p:nvSpPr>
        <p:spPr>
          <a:xfrm>
            <a:off x="785786" y="5857892"/>
            <a:ext cx="7572428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MOLINER</a:t>
            </a:r>
            <a:r>
              <a:rPr lang="en-GB" b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HOUSE</a:t>
            </a:r>
          </a:p>
          <a:p>
            <a:r>
              <a:rPr lang="en-GB" sz="1400" b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Alberto Campo </a:t>
            </a:r>
            <a:r>
              <a:rPr lang="en-GB" sz="1400" b="1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Baeza</a:t>
            </a:r>
            <a:endParaRPr lang="en-GB" sz="1400" b="1" dirty="0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r>
              <a:rPr lang="en-GB" sz="1400" b="1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Zaragosa</a:t>
            </a:r>
            <a:r>
              <a:rPr lang="en-GB" sz="1400" b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, Spain</a:t>
            </a:r>
            <a:endParaRPr lang="en-GB" sz="1400" b="1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786446" y="5925941"/>
            <a:ext cx="292895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1200" smtClean="0">
                <a:latin typeface="Verdana" pitchFamily="34" charset="0"/>
                <a:ea typeface="Verdana" pitchFamily="34" charset="0"/>
                <a:cs typeface="Verdana" pitchFamily="34" charset="0"/>
              </a:rPr>
              <a:t>Ελευθερία </a:t>
            </a:r>
            <a:r>
              <a:rPr lang="el-GR" sz="12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Χριστοδούλου</a:t>
            </a:r>
          </a:p>
          <a:p>
            <a:r>
              <a:rPr lang="el-GR" sz="12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Χριστίνα Μαραγκού</a:t>
            </a:r>
          </a:p>
          <a:p>
            <a:r>
              <a:rPr lang="el-GR" sz="12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Ραφαέλλα Σπανούδη</a:t>
            </a:r>
            <a:endParaRPr lang="en-GB" sz="12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/>
          <p:cNvSpPr txBox="1"/>
          <p:nvPr/>
        </p:nvSpPr>
        <p:spPr>
          <a:xfrm>
            <a:off x="642910" y="928670"/>
            <a:ext cx="7215238" cy="21544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Alberto Campo </a:t>
            </a:r>
            <a:r>
              <a:rPr lang="en-GB" b="1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Baeza</a:t>
            </a:r>
            <a:endParaRPr lang="en-GB" b="1" dirty="0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endParaRPr lang="en-GB" b="1" dirty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r>
              <a:rPr lang="en-GB" sz="16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Spanish </a:t>
            </a:r>
            <a:r>
              <a:rPr lang="en-GB" sz="16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Arcihtect</a:t>
            </a:r>
            <a:r>
              <a:rPr lang="en-GB" sz="16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.</a:t>
            </a:r>
          </a:p>
          <a:p>
            <a:r>
              <a:rPr lang="en-GB" sz="16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Head Professor of Design at the school of architecture of Madrid </a:t>
            </a:r>
            <a:r>
              <a:rPr lang="en-GB" sz="16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ESTAM</a:t>
            </a:r>
            <a:endParaRPr lang="en-GB" sz="1600" dirty="0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r>
              <a:rPr lang="en-GB" sz="16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Practice at </a:t>
            </a:r>
            <a:r>
              <a:rPr lang="en-GB" sz="16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Estudio</a:t>
            </a:r>
            <a:r>
              <a:rPr lang="en-GB" sz="16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de </a:t>
            </a:r>
            <a:r>
              <a:rPr lang="en-GB" sz="16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Arquitectura</a:t>
            </a:r>
            <a:r>
              <a:rPr lang="en-GB" sz="16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Campo </a:t>
            </a:r>
            <a:r>
              <a:rPr lang="en-GB" sz="16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Baeza</a:t>
            </a:r>
            <a:endParaRPr lang="en-GB" sz="1600" dirty="0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r>
              <a:rPr lang="en-GB" sz="16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Received many awards for his work.</a:t>
            </a:r>
          </a:p>
          <a:p>
            <a:endParaRPr lang="en-GB" dirty="0" smtClean="0">
              <a:latin typeface="Helvetica" pitchFamily="34" charset="0"/>
            </a:endParaRPr>
          </a:p>
        </p:txBody>
      </p:sp>
      <p:pic>
        <p:nvPicPr>
          <p:cNvPr id="2050" name="Picture 2" descr="C:\Users\RAFAELLA\Desktop\alberto_campo_baeza_a290113.jpg"/>
          <p:cNvPicPr>
            <a:picLocks noChangeAspect="1" noChangeArrowheads="1"/>
          </p:cNvPicPr>
          <p:nvPr/>
        </p:nvPicPr>
        <p:blipFill>
          <a:blip r:embed="rId2">
            <a:grayscl/>
            <a:lum/>
          </a:blip>
          <a:srcRect l="5556" r="5556"/>
          <a:stretch>
            <a:fillRect/>
          </a:stretch>
        </p:blipFill>
        <p:spPr bwMode="auto">
          <a:xfrm>
            <a:off x="5143504" y="2928934"/>
            <a:ext cx="2857520" cy="321471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99216" y="642918"/>
            <a:ext cx="3344156" cy="17096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TextBox 5"/>
          <p:cNvSpPr txBox="1"/>
          <p:nvPr/>
        </p:nvSpPr>
        <p:spPr>
          <a:xfrm>
            <a:off x="785786" y="2357430"/>
            <a:ext cx="307183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House of Infinite</a:t>
            </a:r>
            <a:endParaRPr lang="en-GB" sz="10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785786" y="2701349"/>
            <a:ext cx="342902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GB" sz="1400" dirty="0" smtClean="0"/>
              <a:t> </a:t>
            </a:r>
            <a:r>
              <a:rPr lang="en-GB" sz="1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direct relation with the sky, </a:t>
            </a:r>
          </a:p>
          <a:p>
            <a:pPr>
              <a:buFont typeface="Arial" pitchFamily="34" charset="0"/>
              <a:buChar char="•"/>
            </a:pPr>
            <a:r>
              <a:rPr lang="en-GB" sz="1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houses open to the sky</a:t>
            </a:r>
            <a:endParaRPr lang="en-GB" sz="14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929322" y="642918"/>
            <a:ext cx="2500330" cy="2242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9" name="TextBox 8"/>
          <p:cNvSpPr txBox="1"/>
          <p:nvPr/>
        </p:nvSpPr>
        <p:spPr>
          <a:xfrm>
            <a:off x="5857884" y="2857496"/>
            <a:ext cx="214314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Gaspar House</a:t>
            </a:r>
            <a:endParaRPr lang="en-GB" sz="10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143536" y="3143248"/>
            <a:ext cx="385762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GB" sz="1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huge windows facing south </a:t>
            </a:r>
          </a:p>
          <a:p>
            <a:pPr>
              <a:buFont typeface="Arial" pitchFamily="34" charset="0"/>
              <a:buChar char="•"/>
            </a:pPr>
            <a:r>
              <a:rPr lang="en-GB" sz="1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small windows /orthogonal holes </a:t>
            </a:r>
            <a:endParaRPr lang="en-GB" sz="14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42910" y="3714752"/>
            <a:ext cx="4000528" cy="21872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2" name="TextBox 11"/>
          <p:cNvSpPr txBox="1"/>
          <p:nvPr/>
        </p:nvSpPr>
        <p:spPr>
          <a:xfrm>
            <a:off x="571472" y="5897423"/>
            <a:ext cx="335758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Olink</a:t>
            </a:r>
            <a:r>
              <a:rPr lang="en-GB" sz="1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GB" sz="1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Spanu</a:t>
            </a:r>
            <a:endParaRPr lang="en-GB" sz="10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571472" y="6193057"/>
            <a:ext cx="335758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GB" sz="1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glass panels</a:t>
            </a:r>
            <a:endParaRPr lang="en-GB" sz="14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890405" y="3714752"/>
            <a:ext cx="2396371" cy="22145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5" name="TextBox 14"/>
          <p:cNvSpPr txBox="1"/>
          <p:nvPr/>
        </p:nvSpPr>
        <p:spPr>
          <a:xfrm>
            <a:off x="5857884" y="5929330"/>
            <a:ext cx="228601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Turegano</a:t>
            </a:r>
            <a:r>
              <a:rPr lang="en-GB" sz="1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House</a:t>
            </a:r>
            <a:endParaRPr lang="en-GB" sz="10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5214942" y="6193057"/>
            <a:ext cx="457203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GB" sz="1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raising high walls achieving isolation</a:t>
            </a:r>
            <a:endParaRPr lang="en-GB" sz="14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/>
          <p:cNvSpPr txBox="1"/>
          <p:nvPr/>
        </p:nvSpPr>
        <p:spPr>
          <a:xfrm>
            <a:off x="3071802" y="6286520"/>
            <a:ext cx="550072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«</a:t>
            </a:r>
            <a:r>
              <a:rPr lang="en-GB" sz="1400" i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We raised high walls to create a box open to the sky</a:t>
            </a:r>
            <a:r>
              <a:rPr lang="en-GB" sz="1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.»</a:t>
            </a:r>
            <a:endParaRPr lang="en-GB" sz="14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pic>
        <p:nvPicPr>
          <p:cNvPr id="2" name="Picture 2" descr="C:\Users\RAFAELLA\Desktop\moliner house\sky outside moliner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28662" y="528616"/>
            <a:ext cx="7143800" cy="561502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Casa Moliner by Alberto Campo Baeza"/>
          <p:cNvPicPr/>
          <p:nvPr/>
        </p:nvPicPr>
        <p:blipFill>
          <a:blip r:embed="rId2"/>
          <a:srcRect b="2083"/>
          <a:stretch>
            <a:fillRect/>
          </a:stretch>
        </p:blipFill>
        <p:spPr bwMode="auto">
          <a:xfrm>
            <a:off x="428596" y="285728"/>
            <a:ext cx="3929090" cy="33575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5" descr="Casa Moliner by Alberto Campo Baeza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786314" y="285728"/>
            <a:ext cx="4000528" cy="33575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06850" y="3786190"/>
            <a:ext cx="3950836" cy="28178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5" cstate="print"/>
          <a:srcRect r="6557"/>
          <a:stretch>
            <a:fillRect/>
          </a:stretch>
        </p:blipFill>
        <p:spPr bwMode="auto">
          <a:xfrm>
            <a:off x="4786346" y="3786477"/>
            <a:ext cx="4071934" cy="27857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/>
          <p:cNvSpPr txBox="1"/>
          <p:nvPr/>
        </p:nvSpPr>
        <p:spPr>
          <a:xfrm>
            <a:off x="571472" y="642918"/>
            <a:ext cx="75724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The building consists of three main levels</a:t>
            </a:r>
            <a:r>
              <a:rPr lang="en-GB" dirty="0" smtClean="0"/>
              <a:t>  </a:t>
            </a:r>
            <a:endParaRPr lang="en-GB" dirty="0"/>
          </a:p>
        </p:txBody>
      </p:sp>
      <p:pic>
        <p:nvPicPr>
          <p:cNvPr id="4099" name="Picture 3" descr="C:\Users\RAFAELLA\Desktop\xrwmata.jpg"/>
          <p:cNvPicPr>
            <a:picLocks noChangeAspect="1" noChangeArrowheads="1"/>
          </p:cNvPicPr>
          <p:nvPr/>
        </p:nvPicPr>
        <p:blipFill>
          <a:blip r:embed="rId2"/>
          <a:srcRect l="40402" t="18631" r="35231" b="39115"/>
          <a:stretch>
            <a:fillRect/>
          </a:stretch>
        </p:blipFill>
        <p:spPr bwMode="auto">
          <a:xfrm>
            <a:off x="642910" y="1155531"/>
            <a:ext cx="4286280" cy="5059551"/>
          </a:xfrm>
          <a:prstGeom prst="rect">
            <a:avLst/>
          </a:prstGeom>
          <a:noFill/>
        </p:spPr>
      </p:pic>
      <p:pic>
        <p:nvPicPr>
          <p:cNvPr id="4101" name="Picture 5" descr="C:\Users\RAFAELLA\Desktop\Picture1.png"/>
          <p:cNvPicPr>
            <a:picLocks noChangeAspect="1" noChangeArrowheads="1"/>
          </p:cNvPicPr>
          <p:nvPr/>
        </p:nvPicPr>
        <p:blipFill>
          <a:blip r:embed="rId3"/>
          <a:srcRect l="65694" t="20682" r="28804" b="65975"/>
          <a:stretch>
            <a:fillRect/>
          </a:stretch>
        </p:blipFill>
        <p:spPr bwMode="auto">
          <a:xfrm>
            <a:off x="5214942" y="2643182"/>
            <a:ext cx="1500198" cy="2571768"/>
          </a:xfrm>
          <a:prstGeom prst="rect">
            <a:avLst/>
          </a:prstGeom>
          <a:noFill/>
        </p:spPr>
      </p:pic>
      <p:sp>
        <p:nvSpPr>
          <p:cNvPr id="12" name="TextBox 11"/>
          <p:cNvSpPr txBox="1"/>
          <p:nvPr/>
        </p:nvSpPr>
        <p:spPr>
          <a:xfrm>
            <a:off x="6215074" y="3143248"/>
            <a:ext cx="242889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Upper floor</a:t>
            </a:r>
          </a:p>
          <a:p>
            <a:endParaRPr lang="en-GB" dirty="0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endParaRPr lang="en-GB" dirty="0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6215074" y="3835603"/>
            <a:ext cx="185738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Ground floor</a:t>
            </a:r>
            <a:endParaRPr lang="en-GB" sz="14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6215074" y="4500570"/>
            <a:ext cx="17145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basement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RAFAELLA\Desktop\moliner house\moliner-dwg-01.jpg"/>
          <p:cNvPicPr>
            <a:picLocks noChangeAspect="1" noChangeArrowheads="1"/>
          </p:cNvPicPr>
          <p:nvPr/>
        </p:nvPicPr>
        <p:blipFill>
          <a:blip r:embed="rId2"/>
          <a:srcRect l="30988" t="23729" r="30533" b="23099"/>
          <a:stretch>
            <a:fillRect/>
          </a:stretch>
        </p:blipFill>
        <p:spPr bwMode="auto">
          <a:xfrm>
            <a:off x="1000100" y="3929066"/>
            <a:ext cx="3929090" cy="2714644"/>
          </a:xfrm>
          <a:prstGeom prst="rect">
            <a:avLst/>
          </a:prstGeom>
          <a:noFill/>
        </p:spPr>
      </p:pic>
      <p:pic>
        <p:nvPicPr>
          <p:cNvPr id="2051" name="Picture 3" descr="C:\Users\RAFAELLA\Desktop\moliner house\MolinerHouse_AlbertoCB_seven.png"/>
          <p:cNvPicPr>
            <a:picLocks noChangeAspect="1" noChangeArrowheads="1"/>
          </p:cNvPicPr>
          <p:nvPr/>
        </p:nvPicPr>
        <p:blipFill>
          <a:blip r:embed="rId3" cstate="print"/>
          <a:srcRect r="-3852"/>
          <a:stretch>
            <a:fillRect/>
          </a:stretch>
        </p:blipFill>
        <p:spPr bwMode="auto">
          <a:xfrm>
            <a:off x="928662" y="285728"/>
            <a:ext cx="7213583" cy="3357586"/>
          </a:xfrm>
          <a:prstGeom prst="rect">
            <a:avLst/>
          </a:prstGeom>
          <a:noFill/>
        </p:spPr>
      </p:pic>
      <p:sp>
        <p:nvSpPr>
          <p:cNvPr id="9" name="TextBox 8"/>
          <p:cNvSpPr txBox="1"/>
          <p:nvPr/>
        </p:nvSpPr>
        <p:spPr>
          <a:xfrm>
            <a:off x="5643570" y="5357826"/>
            <a:ext cx="2714644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1400" i="1" dirty="0" smtClean="0"/>
              <a:t>« </a:t>
            </a:r>
            <a:r>
              <a:rPr lang="en-GB" sz="1400" i="1" dirty="0" smtClean="0"/>
              <a:t>The highest level for dreaming, the garden level for living and the deepest level for sleeping. </a:t>
            </a:r>
            <a:r>
              <a:rPr lang="el-GR" sz="1400" i="1" dirty="0" smtClean="0"/>
              <a:t>»</a:t>
            </a:r>
            <a:endParaRPr lang="en-GB" sz="1400" i="1" dirty="0"/>
          </a:p>
        </p:txBody>
      </p:sp>
      <p:sp>
        <p:nvSpPr>
          <p:cNvPr id="5" name="TextBox 4"/>
          <p:cNvSpPr txBox="1"/>
          <p:nvPr/>
        </p:nvSpPr>
        <p:spPr>
          <a:xfrm>
            <a:off x="4286248" y="1500174"/>
            <a:ext cx="492922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1400" i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« </a:t>
            </a:r>
            <a:r>
              <a:rPr lang="en-GB" sz="1400" i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Dreaming, living, dying. The house of the poet</a:t>
            </a:r>
            <a:r>
              <a:rPr lang="el-GR" sz="1400" i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»</a:t>
            </a:r>
            <a:r>
              <a:rPr lang="en-GB" sz="1400" i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.</a:t>
            </a:r>
            <a:endParaRPr lang="en-GB" sz="1400" i="1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Casa Moliner by Alberto Campo Baeza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786314" y="592912"/>
            <a:ext cx="3929090" cy="29075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0" name="Picture 2" descr="C:\Users\RAFAELLA\Desktop\moliner house\garden level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857884" y="3714752"/>
            <a:ext cx="2862243" cy="2857472"/>
          </a:xfrm>
          <a:prstGeom prst="rect">
            <a:avLst/>
          </a:prstGeom>
          <a:noFill/>
        </p:spPr>
      </p:pic>
      <p:sp>
        <p:nvSpPr>
          <p:cNvPr id="9" name="TextBox 8"/>
          <p:cNvSpPr txBox="1"/>
          <p:nvPr/>
        </p:nvSpPr>
        <p:spPr>
          <a:xfrm>
            <a:off x="571472" y="3834474"/>
            <a:ext cx="321471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1400" i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«</a:t>
            </a:r>
            <a:r>
              <a:rPr lang="fr-FR" sz="1400" i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For living</a:t>
            </a:r>
            <a:r>
              <a:rPr lang="en-GB" sz="1400" i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, the garden  with southern light.</a:t>
            </a:r>
            <a:r>
              <a:rPr lang="el-GR" sz="1400" i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»</a:t>
            </a:r>
            <a:endParaRPr lang="en-GB" sz="1400" i="1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pic>
        <p:nvPicPr>
          <p:cNvPr id="3" name="Picture 2" descr="C:\Users\RAFAELLA\Desktop\mmkmkmk.png"/>
          <p:cNvPicPr>
            <a:picLocks noChangeAspect="1" noChangeArrowheads="1"/>
          </p:cNvPicPr>
          <p:nvPr/>
        </p:nvPicPr>
        <p:blipFill>
          <a:blip r:embed="rId4"/>
          <a:srcRect l="18818" t="8437" r="64550" b="73589"/>
          <a:stretch>
            <a:fillRect/>
          </a:stretch>
        </p:blipFill>
        <p:spPr bwMode="auto">
          <a:xfrm>
            <a:off x="1220908" y="4643446"/>
            <a:ext cx="1850894" cy="2000264"/>
          </a:xfrm>
          <a:prstGeom prst="rect">
            <a:avLst/>
          </a:prstGeom>
          <a:noFill/>
        </p:spPr>
      </p:pic>
      <p:cxnSp>
        <p:nvCxnSpPr>
          <p:cNvPr id="13" name="Straight Arrow Connector 12"/>
          <p:cNvCxnSpPr/>
          <p:nvPr/>
        </p:nvCxnSpPr>
        <p:spPr>
          <a:xfrm>
            <a:off x="714348" y="5072074"/>
            <a:ext cx="857256" cy="21431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/>
          <p:nvPr/>
        </p:nvCxnSpPr>
        <p:spPr>
          <a:xfrm>
            <a:off x="714348" y="5214950"/>
            <a:ext cx="857256" cy="21431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/>
          <p:nvPr/>
        </p:nvCxnSpPr>
        <p:spPr>
          <a:xfrm rot="10800000" flipV="1">
            <a:off x="2714612" y="5072074"/>
            <a:ext cx="785818" cy="21431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/>
          <p:cNvCxnSpPr/>
          <p:nvPr/>
        </p:nvCxnSpPr>
        <p:spPr>
          <a:xfrm rot="10800000" flipV="1">
            <a:off x="2714612" y="5214950"/>
            <a:ext cx="785818" cy="21431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51" name="Picture 3" descr="C:\Users\RAFAELLA\Desktop\jdkfji.png"/>
          <p:cNvPicPr>
            <a:picLocks noChangeAspect="1" noChangeArrowheads="1"/>
          </p:cNvPicPr>
          <p:nvPr/>
        </p:nvPicPr>
        <p:blipFill>
          <a:blip r:embed="rId5"/>
          <a:srcRect l="3968" t="1984" r="59415" b="70238"/>
          <a:stretch>
            <a:fillRect/>
          </a:stretch>
        </p:blipFill>
        <p:spPr bwMode="auto">
          <a:xfrm>
            <a:off x="308450" y="428604"/>
            <a:ext cx="4049236" cy="3071834"/>
          </a:xfrm>
          <a:prstGeom prst="rect">
            <a:avLst/>
          </a:prstGeom>
          <a:noFill/>
        </p:spPr>
      </p:pic>
      <p:cxnSp>
        <p:nvCxnSpPr>
          <p:cNvPr id="27" name="Straight Arrow Connector 26"/>
          <p:cNvCxnSpPr>
            <a:stCxn id="2051" idx="1"/>
          </p:cNvCxnSpPr>
          <p:nvPr/>
        </p:nvCxnSpPr>
        <p:spPr>
          <a:xfrm rot="10800000" flipH="1" flipV="1">
            <a:off x="308450" y="1964520"/>
            <a:ext cx="1263154" cy="1321603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/>
          <p:cNvCxnSpPr/>
          <p:nvPr/>
        </p:nvCxnSpPr>
        <p:spPr>
          <a:xfrm rot="16200000" flipH="1">
            <a:off x="178563" y="1964521"/>
            <a:ext cx="1214446" cy="114300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500034" y="130710"/>
            <a:ext cx="47149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 smtClean="0"/>
              <a:t>Characteristics of the residence spaces</a:t>
            </a:r>
            <a:endParaRPr lang="en-GB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4" name="Content Placeholder 3" descr="Casa Moliner by Alberto Campo Baeza"/>
          <p:cNvPicPr>
            <a:picLocks noGrp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4214810" y="3643314"/>
            <a:ext cx="4429156" cy="25717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4" descr="Casa Moliner by Alberto Campo Baeza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214810" y="571480"/>
            <a:ext cx="4457700" cy="280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2" descr="C:\Users\RAFAELLA\Desktop\moliner axo.jpg"/>
          <p:cNvPicPr>
            <a:picLocks noChangeAspect="1" noChangeArrowheads="1"/>
          </p:cNvPicPr>
          <p:nvPr/>
        </p:nvPicPr>
        <p:blipFill>
          <a:blip r:embed="rId4"/>
          <a:srcRect l="3240" t="73027" r="36964"/>
          <a:stretch>
            <a:fillRect/>
          </a:stretch>
        </p:blipFill>
        <p:spPr bwMode="auto">
          <a:xfrm>
            <a:off x="428596" y="571589"/>
            <a:ext cx="3500462" cy="1285775"/>
          </a:xfrm>
          <a:prstGeom prst="rect">
            <a:avLst/>
          </a:prstGeom>
          <a:noFill/>
        </p:spPr>
      </p:pic>
      <p:pic>
        <p:nvPicPr>
          <p:cNvPr id="7" name="slideshow-4" descr="http://static.dezeen.com/uploads/2013/08/dezeen_Casa-Moliner-by-Alberto-Campo-Baeza_ss_12.jpg"/>
          <p:cNvPicPr/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57158" y="3786190"/>
            <a:ext cx="3357554" cy="24288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TextBox 7"/>
          <p:cNvSpPr txBox="1"/>
          <p:nvPr/>
        </p:nvSpPr>
        <p:spPr>
          <a:xfrm>
            <a:off x="357158" y="2571744"/>
            <a:ext cx="3500462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1400" i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« </a:t>
            </a:r>
            <a:r>
              <a:rPr lang="en-GB" sz="1400" i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For living a space that is all garden, with transparent walls that bring together, inside and outside</a:t>
            </a:r>
            <a:r>
              <a:rPr lang="el-GR" sz="1400" i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»</a:t>
            </a:r>
            <a:r>
              <a:rPr lang="en-GB" sz="1400" i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.</a:t>
            </a:r>
            <a:endParaRPr lang="en-GB" sz="1400" i="1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RAFAELLA\Desktop\moliner house\0918-01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8596" y="285728"/>
            <a:ext cx="4000527" cy="3000396"/>
          </a:xfrm>
          <a:prstGeom prst="rect">
            <a:avLst/>
          </a:prstGeom>
          <a:noFill/>
        </p:spPr>
      </p:pic>
      <p:pic>
        <p:nvPicPr>
          <p:cNvPr id="5" name="slideshow-6" descr="http://static.dezeen.com/uploads/2013/08/dezeen_Casa-Moliner-by-Alberto-Campo-Baeza_ss_9.jpg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28596" y="3643314"/>
            <a:ext cx="4000530" cy="28575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slideshow-7" descr="http://static.dezeen.com/uploads/2013/08/dezeen_Casa-Moliner-by-Alberto-Campo-Baeza_ss_13.jpg"/>
          <p:cNvPicPr/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786314" y="3643314"/>
            <a:ext cx="3929090" cy="28064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TextBox 10"/>
          <p:cNvSpPr txBox="1"/>
          <p:nvPr/>
        </p:nvSpPr>
        <p:spPr>
          <a:xfrm>
            <a:off x="4786314" y="571480"/>
            <a:ext cx="400052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1400" i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«</a:t>
            </a:r>
            <a:r>
              <a:rPr lang="en-GB" sz="1400" i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For dreaming, we created a cloud at the highest point, with northern light diffused through large translucent glass for reading, writing, thinking and feeling </a:t>
            </a:r>
            <a:r>
              <a:rPr lang="el-GR" sz="1400" i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»</a:t>
            </a:r>
            <a:r>
              <a:rPr lang="en-GB" sz="1400" i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.</a:t>
            </a:r>
            <a:endParaRPr lang="en-GB" sz="1400" i="1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pic>
        <p:nvPicPr>
          <p:cNvPr id="1028" name="Picture 4" descr="C:\Users\RAFAELLA\Desktop\mmmm.png"/>
          <p:cNvPicPr>
            <a:picLocks noChangeAspect="1" noChangeArrowheads="1"/>
          </p:cNvPicPr>
          <p:nvPr/>
        </p:nvPicPr>
        <p:blipFill>
          <a:blip r:embed="rId5"/>
          <a:srcRect l="8421" t="19228" r="18947" b="54456"/>
          <a:stretch>
            <a:fillRect/>
          </a:stretch>
        </p:blipFill>
        <p:spPr bwMode="auto">
          <a:xfrm>
            <a:off x="4572000" y="1714489"/>
            <a:ext cx="4534880" cy="164307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2" descr="C:\Users\RAFAELLA\Desktop\moliner house\section 2.jpg"/>
          <p:cNvPicPr>
            <a:picLocks noChangeAspect="1" noChangeArrowheads="1"/>
          </p:cNvPicPr>
          <p:nvPr/>
        </p:nvPicPr>
        <p:blipFill>
          <a:blip r:embed="rId2"/>
          <a:srcRect l="8162" t="8644" r="12245" b="60207"/>
          <a:stretch>
            <a:fillRect/>
          </a:stretch>
        </p:blipFill>
        <p:spPr bwMode="auto">
          <a:xfrm>
            <a:off x="285720" y="4214818"/>
            <a:ext cx="4214842" cy="2357454"/>
          </a:xfrm>
          <a:prstGeom prst="rect">
            <a:avLst/>
          </a:prstGeom>
          <a:noFill/>
        </p:spPr>
      </p:pic>
      <p:pic>
        <p:nvPicPr>
          <p:cNvPr id="7" name="Picture 6" descr="Casa Moliner by Alberto Campo Baeza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71472" y="857232"/>
            <a:ext cx="2071702" cy="28575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TextBox 7"/>
          <p:cNvSpPr txBox="1"/>
          <p:nvPr/>
        </p:nvSpPr>
        <p:spPr>
          <a:xfrm>
            <a:off x="1857356" y="3786190"/>
            <a:ext cx="100013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00" dirty="0" smtClean="0"/>
              <a:t>Basement plan</a:t>
            </a:r>
            <a:endParaRPr lang="en-GB" sz="1000" dirty="0"/>
          </a:p>
        </p:txBody>
      </p:sp>
      <p:pic>
        <p:nvPicPr>
          <p:cNvPr id="9" name="Picture 8" descr="Casa Moliner by Alberto Campo Baeza"/>
          <p:cNvPicPr/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500430" y="857232"/>
            <a:ext cx="2071702" cy="30718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TextBox 9"/>
          <p:cNvSpPr txBox="1"/>
          <p:nvPr/>
        </p:nvSpPr>
        <p:spPr>
          <a:xfrm>
            <a:off x="4572000" y="3754283"/>
            <a:ext cx="121444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00" dirty="0" smtClean="0"/>
              <a:t>Ground floor plan</a:t>
            </a:r>
            <a:endParaRPr lang="en-GB" sz="1000" dirty="0"/>
          </a:p>
        </p:txBody>
      </p:sp>
      <p:pic>
        <p:nvPicPr>
          <p:cNvPr id="13" name="Picture 12" descr="Casa Moliner by Alberto Campo Baeza"/>
          <p:cNvPicPr/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429388" y="857232"/>
            <a:ext cx="2143140" cy="31432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TextBox 13"/>
          <p:cNvSpPr txBox="1"/>
          <p:nvPr/>
        </p:nvSpPr>
        <p:spPr>
          <a:xfrm>
            <a:off x="7786710" y="3754283"/>
            <a:ext cx="121444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00" dirty="0" smtClean="0"/>
              <a:t>First floor plan</a:t>
            </a:r>
            <a:endParaRPr lang="en-GB" sz="1000" dirty="0"/>
          </a:p>
        </p:txBody>
      </p:sp>
      <p:pic>
        <p:nvPicPr>
          <p:cNvPr id="17" name="Picture 2" descr="C:\Users\RAFAELLA\Desktop\moliner house\section 2.jpg"/>
          <p:cNvPicPr>
            <a:picLocks noChangeAspect="1" noChangeArrowheads="1"/>
          </p:cNvPicPr>
          <p:nvPr/>
        </p:nvPicPr>
        <p:blipFill>
          <a:blip r:embed="rId2"/>
          <a:srcRect l="10204" t="55088" r="15714" b="13083"/>
          <a:stretch>
            <a:fillRect/>
          </a:stretch>
        </p:blipFill>
        <p:spPr bwMode="auto">
          <a:xfrm>
            <a:off x="4643439" y="4214818"/>
            <a:ext cx="4071966" cy="250033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 descr="C:\Users\RAFAELLA\Desktop\moliner house\moliner axo.jpg"/>
          <p:cNvPicPr>
            <a:picLocks noChangeAspect="1" noChangeArrowheads="1"/>
          </p:cNvPicPr>
          <p:nvPr/>
        </p:nvPicPr>
        <p:blipFill>
          <a:blip r:embed="rId3"/>
          <a:srcRect l="26875" t="32566" r="31339" b="29934"/>
          <a:stretch>
            <a:fillRect/>
          </a:stretch>
        </p:blipFill>
        <p:spPr bwMode="auto">
          <a:xfrm>
            <a:off x="4412" y="3896050"/>
            <a:ext cx="2905946" cy="2123576"/>
          </a:xfrm>
          <a:prstGeom prst="rect">
            <a:avLst/>
          </a:prstGeom>
          <a:noFill/>
        </p:spPr>
      </p:pic>
      <p:cxnSp>
        <p:nvCxnSpPr>
          <p:cNvPr id="6" name="Straight Arrow Connector 5"/>
          <p:cNvCxnSpPr/>
          <p:nvPr/>
        </p:nvCxnSpPr>
        <p:spPr>
          <a:xfrm>
            <a:off x="467544" y="5589240"/>
            <a:ext cx="571504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6211012" y="4075325"/>
            <a:ext cx="2718446" cy="16619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Accessibility</a:t>
            </a:r>
            <a:endParaRPr lang="el-GR" b="1" dirty="0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>
              <a:buFont typeface="Arial" pitchFamily="34" charset="0"/>
              <a:buChar char="•"/>
            </a:pPr>
            <a:endParaRPr lang="el-GR" sz="14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>
              <a:buFont typeface="Arial" pitchFamily="34" charset="0"/>
              <a:buChar char="•"/>
            </a:pPr>
            <a:r>
              <a:rPr lang="en-GB" sz="1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Level deference between the entrance of the site and entrance of the building.</a:t>
            </a:r>
          </a:p>
          <a:p>
            <a:endParaRPr lang="en-GB" sz="1400" dirty="0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>
              <a:buFont typeface="Arial" pitchFamily="34" charset="0"/>
              <a:buChar char="•"/>
            </a:pPr>
            <a:r>
              <a:rPr lang="en-GB" sz="1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Central spiral staircase</a:t>
            </a:r>
            <a:endParaRPr lang="en-GB" sz="14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pic>
        <p:nvPicPr>
          <p:cNvPr id="9" name="Picture 2" descr="C:\Users\Christina\Desktop\moiner - Copy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336" t="31521" r="16332" b="41348"/>
          <a:stretch/>
        </p:blipFill>
        <p:spPr bwMode="auto">
          <a:xfrm rot="16200000">
            <a:off x="105954" y="684097"/>
            <a:ext cx="2702861" cy="23219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2" descr="C:\Users\Christina\Desktop\moiner - Copy.jp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850" t="31521" r="40402" b="41348"/>
          <a:stretch/>
        </p:blipFill>
        <p:spPr bwMode="auto">
          <a:xfrm rot="16200000">
            <a:off x="5838619" y="678011"/>
            <a:ext cx="2694004" cy="24909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3" descr="C:\Users\Christina\Desktop\moiner - Copy-Recovered.jpg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058" r="42635" b="77981"/>
          <a:stretch/>
        </p:blipFill>
        <p:spPr bwMode="auto">
          <a:xfrm>
            <a:off x="2803608" y="315525"/>
            <a:ext cx="3203848" cy="32587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C:\Users\Christina\Desktop\moliner house\moliner axo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941" t="74261"/>
          <a:stretch/>
        </p:blipFill>
        <p:spPr bwMode="auto">
          <a:xfrm>
            <a:off x="2956573" y="4075325"/>
            <a:ext cx="2983579" cy="17836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71470" y="274638"/>
            <a:ext cx="9258336" cy="1143000"/>
          </a:xfrm>
        </p:spPr>
        <p:txBody>
          <a:bodyPr>
            <a:normAutofit/>
          </a:bodyPr>
          <a:lstStyle/>
          <a:p>
            <a:r>
              <a:rPr lang="en-GB" sz="1800" b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VISIBILITY FROM THE EXTERIOR AND INTERIOR OF THE HOUSE</a:t>
            </a:r>
            <a:endParaRPr lang="en-GB" sz="1800" b="1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pic>
        <p:nvPicPr>
          <p:cNvPr id="4" name="slideshow-9" descr="http://static.dezeen.com/uploads/2013/08/dezeen_Casa-Moliner-by-Alberto-Campo-Baeza_ss_6.jpg"/>
          <p:cNvPicPr>
            <a:picLocks noGrp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584960" y="1729581"/>
            <a:ext cx="5974080" cy="426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C:\Users\RAFAELLA\Desktop\visibility.png"/>
          <p:cNvPicPr>
            <a:picLocks noChangeAspect="1" noChangeArrowheads="1"/>
          </p:cNvPicPr>
          <p:nvPr/>
        </p:nvPicPr>
        <p:blipFill>
          <a:blip r:embed="rId2"/>
          <a:srcRect l="7398" r="3090"/>
          <a:stretch>
            <a:fillRect/>
          </a:stretch>
        </p:blipFill>
        <p:spPr bwMode="auto">
          <a:xfrm>
            <a:off x="285720" y="1357298"/>
            <a:ext cx="8643998" cy="5429288"/>
          </a:xfrm>
          <a:prstGeom prst="rect">
            <a:avLst/>
          </a:prstGeom>
          <a:noFill/>
        </p:spPr>
      </p:pic>
      <p:sp>
        <p:nvSpPr>
          <p:cNvPr id="7" name="TextBox 6"/>
          <p:cNvSpPr txBox="1"/>
          <p:nvPr/>
        </p:nvSpPr>
        <p:spPr>
          <a:xfrm>
            <a:off x="714348" y="416462"/>
            <a:ext cx="72866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 smtClean="0"/>
              <a:t>Visibility</a:t>
            </a:r>
            <a:r>
              <a:rPr lang="en-GB" b="1" dirty="0" smtClean="0"/>
              <a:t> from the </a:t>
            </a:r>
            <a:r>
              <a:rPr lang="en-GB" sz="2400" b="1" dirty="0" smtClean="0"/>
              <a:t>exterior</a:t>
            </a:r>
            <a:r>
              <a:rPr lang="en-GB" b="1" dirty="0" smtClean="0"/>
              <a:t> of the house to the </a:t>
            </a:r>
            <a:r>
              <a:rPr lang="en-GB" sz="2400" b="1" dirty="0" smtClean="0"/>
              <a:t>interior</a:t>
            </a:r>
            <a:endParaRPr lang="en-GB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RAFAELLA\Desktop\visibility figure.png"/>
          <p:cNvPicPr>
            <a:picLocks noChangeAspect="1" noChangeArrowheads="1"/>
          </p:cNvPicPr>
          <p:nvPr/>
        </p:nvPicPr>
        <p:blipFill>
          <a:blip r:embed="rId2"/>
          <a:srcRect l="11530" t="14649" r="10230" b="27272"/>
          <a:stretch>
            <a:fillRect/>
          </a:stretch>
        </p:blipFill>
        <p:spPr bwMode="auto">
          <a:xfrm>
            <a:off x="928662" y="2430372"/>
            <a:ext cx="6500858" cy="2713140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714348" y="416462"/>
            <a:ext cx="535785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 smtClean="0"/>
              <a:t>Visibility</a:t>
            </a:r>
            <a:r>
              <a:rPr lang="en-GB" b="1" dirty="0" smtClean="0"/>
              <a:t> through house to the </a:t>
            </a:r>
            <a:r>
              <a:rPr lang="en-GB" sz="2400" b="1" dirty="0" smtClean="0"/>
              <a:t>exterior</a:t>
            </a:r>
            <a:endParaRPr lang="en-GB" b="1" dirty="0"/>
          </a:p>
        </p:txBody>
      </p:sp>
      <p:sp>
        <p:nvSpPr>
          <p:cNvPr id="4" name="TextBox 3"/>
          <p:cNvSpPr txBox="1"/>
          <p:nvPr/>
        </p:nvSpPr>
        <p:spPr>
          <a:xfrm>
            <a:off x="6215074" y="5500702"/>
            <a:ext cx="20002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Thank you</a:t>
            </a:r>
            <a:endParaRPr lang="en-GB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18846" y="476672"/>
            <a:ext cx="9034846" cy="46628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The house to be addressed is the  </a:t>
            </a:r>
            <a:r>
              <a:rPr kumimoji="0" lang="en-GB" sz="11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Moliner</a:t>
            </a:r>
            <a:r>
              <a:rPr kumimoji="0" lang="en-GB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 house, located in the city </a:t>
            </a:r>
            <a:r>
              <a:rPr kumimoji="0" lang="en-GB" sz="11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Zaeagkoza</a:t>
            </a:r>
            <a:r>
              <a:rPr kumimoji="0" lang="en-GB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in northern Spain.</a:t>
            </a:r>
            <a:endParaRPr kumimoji="0" lang="en-GB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The architect is Alberto Campo </a:t>
            </a:r>
            <a:r>
              <a:rPr kumimoji="0" lang="en-GB" sz="11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Baeza</a:t>
            </a:r>
            <a:r>
              <a:rPr kumimoji="0" lang="en-GB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from Spain.</a:t>
            </a:r>
            <a:endParaRPr kumimoji="0" lang="en-GB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Some elements that characterize the way that Alberto is his tendency to design  white houses.</a:t>
            </a:r>
            <a:endParaRPr kumimoji="0" lang="en-GB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The </a:t>
            </a:r>
            <a:r>
              <a:rPr kumimoji="0" lang="en-GB" sz="11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Moliner</a:t>
            </a:r>
            <a:r>
              <a:rPr kumimoji="0" lang="en-GB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house, was designed for a poet, Luis </a:t>
            </a:r>
            <a:r>
              <a:rPr kumimoji="0" lang="en-GB" sz="11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Moliner</a:t>
            </a:r>
            <a:r>
              <a:rPr kumimoji="0" lang="en-GB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GB" sz="11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Lorente</a:t>
            </a:r>
            <a:r>
              <a:rPr kumimoji="0" lang="en-GB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. So the ARCHITECT used poetry approach while planning the house.</a:t>
            </a:r>
            <a:endParaRPr kumimoji="0" lang="en-GB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The main idea was that the building would become one with the sky.</a:t>
            </a:r>
            <a:endParaRPr kumimoji="0" lang="en-GB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l-GR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Τ</a:t>
            </a:r>
            <a:r>
              <a:rPr kumimoji="0" lang="en-GB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he house limits environment by 5m height walls. In this way the architect manage to isolate the building of the nearby elements, t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o achieve the union with the sky.</a:t>
            </a:r>
            <a:endParaRPr kumimoji="0" lang="en-GB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Analysing the house design, we can see that is divided into thee levels. At each level a specific program is identified and target in different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activities and different everyday moments.</a:t>
            </a:r>
            <a:endParaRPr kumimoji="0" lang="en-GB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The third and lowest level, is addressed to sleep. The second to the daily activities since it  constitutes the living room, kitchen and the dining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GB" sz="11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room.The</a:t>
            </a:r>
            <a:r>
              <a:rPr kumimoji="0" lang="en-GB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garden belongs to this level.</a:t>
            </a:r>
            <a:endParaRPr kumimoji="0" lang="en-GB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The first and highest level is addressed in thought, creation and the work of the poet.</a:t>
            </a:r>
            <a:endParaRPr kumimoji="0" lang="en-GB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The architect says: ‘’ the highest level for dreaming, the garden level for living and the deepest level for sleeping’’</a:t>
            </a:r>
            <a:endParaRPr kumimoji="0" lang="en-GB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The characteristics and qualities of spaces of which consists in each level. Concerning 3rd level. This space is semi-basement and is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illuminated only by the light entering from the two holes that exist in the yard - plate on the 2nd level.</a:t>
            </a:r>
            <a:endParaRPr kumimoji="0" lang="en-GB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Utilised by the user only during sleeping and hygiene since at this level is the master bedroom and toilets. </a:t>
            </a:r>
            <a:endParaRPr kumimoji="0" lang="en-GB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The house yard is an extension of the second level since is not located at street level and is somehow &lt;built&gt;. There is a pool in the yard and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some deciduous trees.</a:t>
            </a:r>
            <a:endParaRPr kumimoji="0" lang="en-GB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The internal space of the second level is the central part of the house, as it attracts various family activities since it is along the living room,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dining room and kitchen. The internal space and the second level are open plan, where there are no real walls since the sides are covered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by glass surfaces, which end at the columns.</a:t>
            </a:r>
            <a:endParaRPr kumimoji="0" lang="en-GB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This is because the architect wanted to achieve the unification of interior with the exterior, </a:t>
            </a:r>
            <a:r>
              <a:rPr kumimoji="0" lang="en-GB" sz="11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ie</a:t>
            </a:r>
            <a:r>
              <a:rPr kumimoji="0" lang="en-GB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to abolish the boundaries that separate the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inside from the outside. Also the space is completely perforated in lighting.</a:t>
            </a:r>
            <a:endParaRPr kumimoji="0" lang="en-GB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The first level where the poet is writes an d which is </a:t>
            </a:r>
            <a:r>
              <a:rPr kumimoji="0" lang="en-GB" sz="11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is</a:t>
            </a:r>
            <a:r>
              <a:rPr kumimoji="0" lang="en-GB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the tallest, the architect wanted to resemble cloud, </a:t>
            </a:r>
            <a:r>
              <a:rPr kumimoji="0" lang="en-GB" sz="11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ie</a:t>
            </a:r>
            <a:r>
              <a:rPr kumimoji="0" lang="en-GB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the user to feel that is in the sky.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For his reason he create a big opening create a large opening on the south side of the room, which has a direct view of the sky due to the high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that we are. It also allows sunlight to enter in the room with lighting and heating. On the north side of the room there is an oblong opening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which frames the view.</a:t>
            </a:r>
            <a:endParaRPr kumimoji="0" lang="en-GB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28725" y="836712"/>
            <a:ext cx="9793088" cy="50013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sz="1100" dirty="0">
                <a:latin typeface="Arial" pitchFamily="34" charset="0"/>
                <a:ea typeface="Calibri" pitchFamily="34" charset="0"/>
                <a:cs typeface="Times New Roman" pitchFamily="18" charset="0"/>
              </a:rPr>
              <a:t>The main concern for the architect is that the user could have continuous view to the sky, in a way that continuous contacts viewing the sky, 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sz="1100" dirty="0">
                <a:latin typeface="Arial" pitchFamily="34" charset="0"/>
                <a:ea typeface="Calibri" pitchFamily="34" charset="0"/>
                <a:cs typeface="Times New Roman" pitchFamily="18" charset="0"/>
              </a:rPr>
              <a:t>so you feel it is framed in. The elements with which the architect achieves that, is that he minimizes the view of other components and isolated </a:t>
            </a:r>
            <a:endParaRPr lang="en-GB" sz="1100" dirty="0" smtClean="0">
              <a:latin typeface="Arial" pitchFamily="34" charset="0"/>
              <a:ea typeface="Calibri" pitchFamily="34" charset="0"/>
              <a:cs typeface="Times New Roman" pitchFamily="18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sz="1100" dirty="0" smtClean="0">
                <a:latin typeface="Arial" pitchFamily="34" charset="0"/>
                <a:ea typeface="Calibri" pitchFamily="34" charset="0"/>
                <a:cs typeface="Times New Roman" pitchFamily="18" charset="0"/>
              </a:rPr>
              <a:t>that </a:t>
            </a:r>
            <a:r>
              <a:rPr lang="en-GB" sz="1100" dirty="0">
                <a:latin typeface="Arial" pitchFamily="34" charset="0"/>
                <a:ea typeface="Calibri" pitchFamily="34" charset="0"/>
                <a:cs typeface="Times New Roman" pitchFamily="18" charset="0"/>
              </a:rPr>
              <a:t>of the sky. That is because of the high walls around the house. He uses glass surfaces allowing the direct sight cutting across the </a:t>
            </a:r>
            <a:endParaRPr lang="en-GB" sz="1100" dirty="0" smtClean="0">
              <a:latin typeface="Arial" pitchFamily="34" charset="0"/>
              <a:ea typeface="Calibri" pitchFamily="34" charset="0"/>
              <a:cs typeface="Times New Roman" pitchFamily="18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sz="1100" dirty="0" smtClean="0">
                <a:latin typeface="Arial" pitchFamily="34" charset="0"/>
                <a:ea typeface="Calibri" pitchFamily="34" charset="0"/>
                <a:cs typeface="Times New Roman" pitchFamily="18" charset="0"/>
              </a:rPr>
              <a:t>boundaries </a:t>
            </a:r>
            <a:r>
              <a:rPr lang="en-GB" sz="1100" dirty="0">
                <a:latin typeface="Arial" pitchFamily="34" charset="0"/>
                <a:ea typeface="Calibri" pitchFamily="34" charset="0"/>
                <a:cs typeface="Times New Roman" pitchFamily="18" charset="0"/>
              </a:rPr>
              <a:t>of inside – out and the white colour, neutralizing the building as to the sky. This is also achieved by the different level development.</a:t>
            </a:r>
            <a:endParaRPr lang="en-GB" sz="1100" dirty="0">
              <a:latin typeface="Arial" pitchFamily="34" charset="0"/>
              <a:cs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sz="1100" dirty="0">
                <a:latin typeface="Arial" pitchFamily="34" charset="0"/>
                <a:ea typeface="Calibri" pitchFamily="34" charset="0"/>
                <a:cs typeface="Times New Roman" pitchFamily="18" charset="0"/>
              </a:rPr>
              <a:t>Regarding the accessibility to the </a:t>
            </a:r>
            <a:r>
              <a:rPr lang="en-GB" sz="1100" dirty="0" err="1">
                <a:latin typeface="Arial" pitchFamily="34" charset="0"/>
                <a:ea typeface="Calibri" pitchFamily="34" charset="0"/>
                <a:cs typeface="Times New Roman" pitchFamily="18" charset="0"/>
              </a:rPr>
              <a:t>Moliner</a:t>
            </a:r>
            <a:r>
              <a:rPr lang="en-GB" sz="1100" dirty="0">
                <a:latin typeface="Arial" pitchFamily="34" charset="0"/>
                <a:ea typeface="Calibri" pitchFamily="34" charset="0"/>
                <a:cs typeface="Times New Roman" pitchFamily="18" charset="0"/>
              </a:rPr>
              <a:t> house, there is an external entrance which leads  </a:t>
            </a:r>
            <a:r>
              <a:rPr lang="en-GB" sz="1100" dirty="0" err="1">
                <a:latin typeface="Arial" pitchFamily="34" charset="0"/>
                <a:ea typeface="Calibri" pitchFamily="34" charset="0"/>
                <a:cs typeface="Times New Roman" pitchFamily="18" charset="0"/>
              </a:rPr>
              <a:t>tp</a:t>
            </a:r>
            <a:r>
              <a:rPr lang="en-GB" sz="1100" dirty="0">
                <a:latin typeface="Arial" pitchFamily="34" charset="0"/>
                <a:ea typeface="Calibri" pitchFamily="34" charset="0"/>
                <a:cs typeface="Times New Roman" pitchFamily="18" charset="0"/>
              </a:rPr>
              <a:t> the yard.</a:t>
            </a:r>
            <a:endParaRPr lang="en-GB" sz="1100" dirty="0">
              <a:latin typeface="Arial" pitchFamily="34" charset="0"/>
              <a:cs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sz="1100" dirty="0">
                <a:latin typeface="Arial" pitchFamily="34" charset="0"/>
                <a:ea typeface="Calibri" pitchFamily="34" charset="0"/>
                <a:cs typeface="Times New Roman" pitchFamily="18" charset="0"/>
              </a:rPr>
              <a:t>The main entrance which leads to he inner of the house is located on the second level and thereby does not contact at street level. 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sz="1100" dirty="0">
                <a:latin typeface="Arial" pitchFamily="34" charset="0"/>
                <a:ea typeface="Calibri" pitchFamily="34" charset="0"/>
                <a:cs typeface="Times New Roman" pitchFamily="18" charset="0"/>
              </a:rPr>
              <a:t>A staircase leads to the yard of  the second level. That means that you have access to the building by the middle level, the living room. 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sz="1100" dirty="0">
                <a:latin typeface="Arial" pitchFamily="34" charset="0"/>
                <a:ea typeface="Calibri" pitchFamily="34" charset="0"/>
                <a:cs typeface="Times New Roman" pitchFamily="18" charset="0"/>
              </a:rPr>
              <a:t>Respectively, entering the house, the only access is from the </a:t>
            </a:r>
            <a:r>
              <a:rPr lang="en-GB" sz="1100" dirty="0" err="1">
                <a:latin typeface="Arial" pitchFamily="34" charset="0"/>
                <a:ea typeface="Calibri" pitchFamily="34" charset="0"/>
                <a:cs typeface="Times New Roman" pitchFamily="18" charset="0"/>
              </a:rPr>
              <a:t>gkaraz</a:t>
            </a:r>
            <a:r>
              <a:rPr lang="en-GB" sz="1100" dirty="0">
                <a:latin typeface="Arial" pitchFamily="34" charset="0"/>
                <a:ea typeface="Calibri" pitchFamily="34" charset="0"/>
                <a:cs typeface="Times New Roman" pitchFamily="18" charset="0"/>
              </a:rPr>
              <a:t>- parking. There is no external access into the slipping rooms which 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sz="1100" dirty="0">
                <a:latin typeface="Arial" pitchFamily="34" charset="0"/>
                <a:ea typeface="Calibri" pitchFamily="34" charset="0"/>
                <a:cs typeface="Times New Roman" pitchFamily="18" charset="0"/>
              </a:rPr>
              <a:t>are also located in the third level, one meter under the ground. You can go to the second level through a spiral stair which connects the 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sz="1100" dirty="0">
                <a:latin typeface="Arial" pitchFamily="34" charset="0"/>
                <a:ea typeface="Calibri" pitchFamily="34" charset="0"/>
                <a:cs typeface="Times New Roman" pitchFamily="18" charset="0"/>
              </a:rPr>
              <a:t>three levels. Therefore to move from one level to another you must use </a:t>
            </a:r>
            <a:r>
              <a:rPr lang="en-GB" sz="1100">
                <a:latin typeface="Arial" pitchFamily="34" charset="0"/>
                <a:ea typeface="Calibri" pitchFamily="34" charset="0"/>
                <a:cs typeface="Times New Roman" pitchFamily="18" charset="0"/>
              </a:rPr>
              <a:t>the </a:t>
            </a:r>
            <a:r>
              <a:rPr lang="en-GB" sz="1100" smtClean="0">
                <a:latin typeface="Arial" pitchFamily="34" charset="0"/>
                <a:ea typeface="Calibri" pitchFamily="34" charset="0"/>
                <a:cs typeface="Times New Roman" pitchFamily="18" charset="0"/>
              </a:rPr>
              <a:t>stairs</a:t>
            </a:r>
            <a:r>
              <a:rPr lang="en-GB" sz="1100" dirty="0">
                <a:latin typeface="Arial" pitchFamily="34" charset="0"/>
                <a:ea typeface="Calibri" pitchFamily="34" charset="0"/>
                <a:cs typeface="Times New Roman" pitchFamily="18" charset="0"/>
              </a:rPr>
              <a:t>.</a:t>
            </a:r>
            <a:endParaRPr lang="en-GB" sz="1100" dirty="0">
              <a:latin typeface="Arial" pitchFamily="34" charset="0"/>
              <a:cs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sz="1100" dirty="0">
                <a:latin typeface="Arial" pitchFamily="34" charset="0"/>
                <a:ea typeface="Calibri" pitchFamily="34" charset="0"/>
                <a:cs typeface="Times New Roman" pitchFamily="18" charset="0"/>
              </a:rPr>
              <a:t>The high wall  around   prevents visual contact or entering the courtyard of the house and isolating from around,  give introversion in the 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sz="1100" dirty="0">
                <a:latin typeface="Arial" pitchFamily="34" charset="0"/>
                <a:ea typeface="Calibri" pitchFamily="34" charset="0"/>
                <a:cs typeface="Times New Roman" pitchFamily="18" charset="0"/>
              </a:rPr>
              <a:t>building, since there is no public character. There is no optical transmittance from the outside to the inside, leading passers have no idea 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sz="1100" dirty="0">
                <a:latin typeface="Arial" pitchFamily="34" charset="0"/>
                <a:ea typeface="Calibri" pitchFamily="34" charset="0"/>
                <a:cs typeface="Times New Roman" pitchFamily="18" charset="0"/>
              </a:rPr>
              <a:t>how the house </a:t>
            </a:r>
            <a:r>
              <a:rPr lang="en-GB" sz="1100" dirty="0" smtClean="0">
                <a:latin typeface="Arial" pitchFamily="34" charset="0"/>
                <a:ea typeface="Calibri" pitchFamily="34" charset="0"/>
                <a:cs typeface="Times New Roman" pitchFamily="18" charset="0"/>
              </a:rPr>
              <a:t>looks if </a:t>
            </a:r>
            <a:r>
              <a:rPr lang="en-GB" sz="1100" dirty="0">
                <a:latin typeface="Arial" pitchFamily="34" charset="0"/>
                <a:ea typeface="Calibri" pitchFamily="34" charset="0"/>
                <a:cs typeface="Times New Roman" pitchFamily="18" charset="0"/>
              </a:rPr>
              <a:t>they haven t visited it. Maybe the architect’ s  aim was to isolate the building from the surroundings, and so to 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sz="1100" dirty="0">
                <a:latin typeface="Arial" pitchFamily="34" charset="0"/>
                <a:ea typeface="Calibri" pitchFamily="34" charset="0"/>
                <a:cs typeface="Times New Roman" pitchFamily="18" charset="0"/>
              </a:rPr>
              <a:t>exalted and immersed skyward forcefully.</a:t>
            </a:r>
            <a:endParaRPr lang="en-GB" sz="1100" dirty="0">
              <a:latin typeface="Arial" pitchFamily="34" charset="0"/>
              <a:cs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sz="1100" dirty="0">
                <a:latin typeface="Arial" pitchFamily="34" charset="0"/>
                <a:ea typeface="Calibri" pitchFamily="34" charset="0"/>
                <a:cs typeface="Times New Roman" pitchFamily="18" charset="0"/>
              </a:rPr>
              <a:t>As it regards to the optical, we can observe various combinations arising on whether the user is visible from individuals residing outside the 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sz="1100" dirty="0">
                <a:latin typeface="Arial" pitchFamily="34" charset="0"/>
                <a:ea typeface="Calibri" pitchFamily="34" charset="0"/>
                <a:cs typeface="Times New Roman" pitchFamily="18" charset="0"/>
              </a:rPr>
              <a:t>house or within the space of the yard. Therefore these relations are associated with the position of the user and the observer.</a:t>
            </a:r>
            <a:endParaRPr lang="en-GB" sz="1100" dirty="0">
              <a:latin typeface="Arial" pitchFamily="34" charset="0"/>
              <a:cs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sz="1100" dirty="0">
                <a:latin typeface="Arial" pitchFamily="34" charset="0"/>
                <a:ea typeface="Calibri" pitchFamily="34" charset="0"/>
                <a:cs typeface="Times New Roman" pitchFamily="18" charset="0"/>
              </a:rPr>
              <a:t>When someone observes the house from outside, he has no visual contact with the interior spaces of the house and the yard, because of  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sz="1100" dirty="0">
                <a:latin typeface="Arial" pitchFamily="34" charset="0"/>
                <a:ea typeface="Calibri" pitchFamily="34" charset="0"/>
                <a:cs typeface="Times New Roman" pitchFamily="18" charset="0"/>
              </a:rPr>
              <a:t>the high 5m wall which surrounds  the house. He can only see the highest level, the library, through the large opening in south view. 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sz="1100" dirty="0">
                <a:latin typeface="Arial" pitchFamily="34" charset="0"/>
                <a:ea typeface="Calibri" pitchFamily="34" charset="0"/>
                <a:cs typeface="Times New Roman" pitchFamily="18" charset="0"/>
              </a:rPr>
              <a:t>On the contrary, in the case that someone is in the yard of the residence, this relationship is altered, with the central area the second level,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sz="1100" dirty="0">
                <a:latin typeface="Arial" pitchFamily="34" charset="0"/>
                <a:ea typeface="Calibri" pitchFamily="34" charset="0"/>
                <a:cs typeface="Times New Roman" pitchFamily="18" charset="0"/>
              </a:rPr>
              <a:t> to be totally visible inside. While the third and deepest level are barely visible, since the observer can look through this and perceive the interior, 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sz="1100" dirty="0">
                <a:latin typeface="Arial" pitchFamily="34" charset="0"/>
                <a:ea typeface="Calibri" pitchFamily="34" charset="0"/>
                <a:cs typeface="Times New Roman" pitchFamily="18" charset="0"/>
              </a:rPr>
              <a:t>from the two holes of the yard that offering lighting. Respectively the first level is barely visible, since the user can not understand what is 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sz="1100" dirty="0">
                <a:latin typeface="Arial" pitchFamily="34" charset="0"/>
                <a:ea typeface="Calibri" pitchFamily="34" charset="0"/>
                <a:cs typeface="Times New Roman" pitchFamily="18" charset="0"/>
              </a:rPr>
              <a:t>happening deeply in the library, because of being close to the building and the first level is high.</a:t>
            </a:r>
            <a:endParaRPr lang="en-GB" sz="1100" dirty="0">
              <a:latin typeface="Arial" pitchFamily="34" charset="0"/>
              <a:cs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sz="1100" dirty="0">
                <a:latin typeface="Arial" pitchFamily="34" charset="0"/>
                <a:ea typeface="Calibri" pitchFamily="34" charset="0"/>
                <a:cs typeface="Times New Roman" pitchFamily="18" charset="0"/>
              </a:rPr>
              <a:t>In the case of the user and the visibility that has in respect to the surroundings the following are observed. When he is at the lower level,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sz="1100" dirty="0">
                <a:latin typeface="Arial" pitchFamily="34" charset="0"/>
                <a:ea typeface="Calibri" pitchFamily="34" charset="0"/>
                <a:cs typeface="Times New Roman" pitchFamily="18" charset="0"/>
              </a:rPr>
              <a:t> he has no visual contact with the surroundings. He is as if is immersed in the ground, that is why the architect says  «and for sleeping 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sz="1100" dirty="0">
                <a:latin typeface="Arial" pitchFamily="34" charset="0"/>
                <a:ea typeface="Calibri" pitchFamily="34" charset="0"/>
                <a:cs typeface="Times New Roman" pitchFamily="18" charset="0"/>
              </a:rPr>
              <a:t>perhaps dying, the deepest level. The bedroom below as if in a curve». </a:t>
            </a:r>
            <a:endParaRPr lang="en-GB" sz="1100" dirty="0">
              <a:latin typeface="Arial" pitchFamily="34" charset="0"/>
              <a:cs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sz="1100" dirty="0">
                <a:latin typeface="Arial" pitchFamily="34" charset="0"/>
                <a:ea typeface="Calibri" pitchFamily="34" charset="0"/>
                <a:cs typeface="Times New Roman" pitchFamily="18" charset="0"/>
              </a:rPr>
              <a:t>When the user is on the second level, he has some visual contact with the surroundings, mainly with the sky. There is no direct visual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sz="1100" dirty="0">
                <a:latin typeface="Arial" pitchFamily="34" charset="0"/>
                <a:ea typeface="Calibri" pitchFamily="34" charset="0"/>
                <a:cs typeface="Times New Roman" pitchFamily="18" charset="0"/>
              </a:rPr>
              <a:t> contact because of the walls around the house, which are in the same height as the second level ends and the fist level starts.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sz="1100" dirty="0">
                <a:latin typeface="Arial" pitchFamily="34" charset="0"/>
                <a:ea typeface="Calibri" pitchFamily="34" charset="0"/>
                <a:cs typeface="Times New Roman" pitchFamily="18" charset="0"/>
              </a:rPr>
              <a:t>While he is on the first level, the user haw in a way full supervision of the surrounding area through the openings, in both north and south, 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sz="1100" dirty="0">
                <a:latin typeface="Arial" pitchFamily="34" charset="0"/>
                <a:ea typeface="Calibri" pitchFamily="34" charset="0"/>
                <a:cs typeface="Times New Roman" pitchFamily="18" charset="0"/>
              </a:rPr>
              <a:t>as it is at highest level of the surrounding </a:t>
            </a:r>
            <a:r>
              <a:rPr lang="en-GB" sz="1100" dirty="0" smtClean="0">
                <a:latin typeface="Arial" pitchFamily="34" charset="0"/>
                <a:ea typeface="Calibri" pitchFamily="34" charset="0"/>
                <a:cs typeface="Times New Roman" pitchFamily="18" charset="0"/>
              </a:rPr>
              <a:t>buil</a:t>
            </a:r>
            <a:r>
              <a:rPr lang="en-GB" sz="1100" dirty="0" smtClean="0">
                <a:latin typeface="Arial" pitchFamily="34" charset="0"/>
                <a:cs typeface="Arial" pitchFamily="34" charset="0"/>
              </a:rPr>
              <a:t>dings.</a:t>
            </a:r>
            <a:endParaRPr lang="en-GB" sz="110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351149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807</TotalTime>
  <Words>1523</Words>
  <Application>Microsoft Office PowerPoint</Application>
  <PresentationFormat>On-screen Show (4:3)</PresentationFormat>
  <Paragraphs>102</Paragraphs>
  <Slides>17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18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VISIBILITY FROM THE EXTERIOR AND INTERIOR OF THE HOUSE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RAFAELLA</dc:creator>
  <cp:lastModifiedBy>Christina Maragou</cp:lastModifiedBy>
  <cp:revision>75</cp:revision>
  <dcterms:created xsi:type="dcterms:W3CDTF">2015-02-06T14:36:10Z</dcterms:created>
  <dcterms:modified xsi:type="dcterms:W3CDTF">2015-03-01T09:22:34Z</dcterms:modified>
</cp:coreProperties>
</file>